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8"/>
  </p:handout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</p:sldIdLst>
  <p:sldSz cx="9144000" cy="6858000" type="screen4x3"/>
  <p:notesSz cx="6648450" cy="98504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765916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1CE236-AD55-4C1D-8E57-EB14A9258673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765916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6DBABFC-D3D8-4D94-BAA3-4B625C645F20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3AA7A3-47C4-4415-B1F2-66C5D8DA82CF}" type="datetimeFigureOut">
              <a:rPr lang="en-US" smtClean="0"/>
              <a:pPr/>
              <a:t>8/5/2011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918732-9DEC-4B7C-9E99-2C1C351B2977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Information Management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AU" dirty="0" smtClean="0"/>
              <a:t>Importance of data and information to organisations</a:t>
            </a:r>
          </a:p>
          <a:p>
            <a:r>
              <a:rPr lang="en-AU" dirty="0" smtClean="0"/>
              <a:t>Key legislation affecting storage, communication &amp; disposal of data &amp; information</a:t>
            </a:r>
            <a:endParaRPr lang="en-A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smtClean="0">
                <a:cs typeface="Times New Roman" pitchFamily="18" charset="0"/>
              </a:rPr>
              <a:t>The Health Records Act 2001 (Vic)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85000" lnSpcReduction="10000"/>
          </a:bodyPr>
          <a:lstStyle/>
          <a:p>
            <a:pPr eaLnBrk="1" hangingPunct="1"/>
            <a:r>
              <a:rPr lang="en-US" dirty="0" smtClean="0">
                <a:cs typeface="Times New Roman" pitchFamily="18" charset="0"/>
              </a:rPr>
              <a:t>This act covers both the govt. and private medical sectors &amp; details the rights of individuals &amp; the responsibilities of </a:t>
            </a:r>
            <a:r>
              <a:rPr lang="en-US" dirty="0" err="1" smtClean="0">
                <a:cs typeface="Times New Roman" pitchFamily="18" charset="0"/>
              </a:rPr>
              <a:t>organisations</a:t>
            </a:r>
            <a:r>
              <a:rPr lang="en-US" dirty="0" smtClean="0">
                <a:cs typeface="Times New Roman" pitchFamily="18" charset="0"/>
              </a:rPr>
              <a:t> that hold information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It allows a greater level of exemptions and exclusions than other privacy legislation; </a:t>
            </a:r>
            <a:r>
              <a:rPr lang="en-US" dirty="0" err="1" smtClean="0">
                <a:cs typeface="Times New Roman" pitchFamily="18" charset="0"/>
              </a:rPr>
              <a:t>eg</a:t>
            </a:r>
            <a:r>
              <a:rPr lang="en-US" dirty="0" smtClean="0">
                <a:cs typeface="Times New Roman" pitchFamily="18" charset="0"/>
              </a:rPr>
              <a:t>. Requests by family members in an emergency when you can’t give your consent &amp; your life is threatened, serious threat to public health &amp; welfare, research in the public interest, investigation of unlawful activity and as part of a legal claim.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smtClean="0">
                <a:cs typeface="Times New Roman" pitchFamily="18" charset="0"/>
              </a:rPr>
              <a:t>The Health Records Act 2001 (Vic) (2)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77500" lnSpcReduction="20000"/>
          </a:bodyPr>
          <a:lstStyle/>
          <a:p>
            <a:pPr eaLnBrk="1" hangingPunct="1"/>
            <a:endParaRPr lang="en-US" dirty="0" smtClean="0"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It allows people to access their own medical information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Health privacy principles based on the 11 information privacy principles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Health information can only be used for the primary purpose for which it was gathered, </a:t>
            </a:r>
            <a:r>
              <a:rPr lang="en-US" dirty="0" err="1" smtClean="0">
                <a:cs typeface="Times New Roman" pitchFamily="18" charset="0"/>
              </a:rPr>
              <a:t>eg</a:t>
            </a:r>
            <a:r>
              <a:rPr lang="en-US" dirty="0" smtClean="0">
                <a:cs typeface="Times New Roman" pitchFamily="18" charset="0"/>
              </a:rPr>
              <a:t>. Not disclosed to a third party, </a:t>
            </a:r>
            <a:r>
              <a:rPr lang="en-US" dirty="0" err="1" smtClean="0">
                <a:cs typeface="Times New Roman" pitchFamily="18" charset="0"/>
              </a:rPr>
              <a:t>eg</a:t>
            </a:r>
            <a:r>
              <a:rPr lang="en-US" dirty="0" smtClean="0">
                <a:cs typeface="Times New Roman" pitchFamily="18" charset="0"/>
              </a:rPr>
              <a:t>. Medical insurance company.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It also covers in greater detail the manner in which information can be used, especially in research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Established a Health Services Commissioner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Maximum penalty for an </a:t>
            </a:r>
            <a:r>
              <a:rPr lang="en-US" dirty="0" err="1" smtClean="0">
                <a:cs typeface="Times New Roman" pitchFamily="18" charset="0"/>
              </a:rPr>
              <a:t>organisation</a:t>
            </a:r>
            <a:r>
              <a:rPr lang="en-US" dirty="0" smtClean="0">
                <a:cs typeface="Times New Roman" pitchFamily="18" charset="0"/>
              </a:rPr>
              <a:t> is $300,000 and $60,000 for non-corporate cases.</a:t>
            </a:r>
          </a:p>
          <a:p>
            <a:pPr eaLnBrk="1" hangingPunct="1"/>
            <a:endParaRPr lang="en-US" sz="2400" dirty="0" smtClean="0"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42852"/>
            <a:ext cx="8186766" cy="1500198"/>
          </a:xfrm>
        </p:spPr>
        <p:txBody>
          <a:bodyPr>
            <a:noAutofit/>
          </a:bodyPr>
          <a:lstStyle/>
          <a:p>
            <a:pPr eaLnBrk="1" hangingPunct="1"/>
            <a:r>
              <a:rPr lang="en-AU" sz="2800" dirty="0" smtClean="0"/>
              <a:t>Copyright Act 1968; Copyright Amendment (Digital Agenda) Act 2000, Copyright Amendment Act 2006 &amp; Australia-United States Free Trade Agreement, (AUSFTA).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eaLnBrk="1" hangingPunct="1"/>
            <a:r>
              <a:rPr lang="en-US" sz="2400" dirty="0" smtClean="0">
                <a:cs typeface="Times New Roman" pitchFamily="18" charset="0"/>
              </a:rPr>
              <a:t>What is copyright?</a:t>
            </a:r>
          </a:p>
          <a:p>
            <a:pPr lvl="1" eaLnBrk="1" hangingPunct="1"/>
            <a:r>
              <a:rPr lang="en-AU" sz="2000" dirty="0" smtClean="0">
                <a:cs typeface="Times New Roman" pitchFamily="18" charset="0"/>
              </a:rPr>
              <a:t>The legal protection of an idea against copying or use without permission. </a:t>
            </a:r>
            <a:endParaRPr lang="en-US" sz="2000" dirty="0" smtClean="0">
              <a:cs typeface="Times New Roman" pitchFamily="18" charset="0"/>
            </a:endParaRPr>
          </a:p>
          <a:p>
            <a:pPr lvl="1" eaLnBrk="1" hangingPunct="1"/>
            <a:r>
              <a:rPr lang="en-AU" sz="2000" dirty="0" smtClean="0">
                <a:cs typeface="Times New Roman" pitchFamily="18" charset="0"/>
              </a:rPr>
              <a:t>In Australia copyright protection is automatic, it doesn’t need to be registered. </a:t>
            </a:r>
            <a:endParaRPr lang="en-US" sz="2000" dirty="0" smtClean="0">
              <a:cs typeface="Times New Roman" pitchFamily="18" charset="0"/>
            </a:endParaRPr>
          </a:p>
          <a:p>
            <a:pPr lvl="1" eaLnBrk="1" hangingPunct="1"/>
            <a:r>
              <a:rPr lang="en-AU" sz="2000" dirty="0" smtClean="0">
                <a:cs typeface="Times New Roman" pitchFamily="18" charset="0"/>
              </a:rPr>
              <a:t>It has become important with the advent of the internet and cable TV where many items are easily copied. </a:t>
            </a:r>
          </a:p>
          <a:p>
            <a:pPr lvl="1" eaLnBrk="1" hangingPunct="1"/>
            <a:r>
              <a:rPr lang="en-AU" sz="2000" dirty="0" smtClean="0">
                <a:cs typeface="Times New Roman" pitchFamily="18" charset="0"/>
              </a:rPr>
              <a:t>Intellectual property, “product of human thought”, texts, videos, music, broadcasts &amp; computer games</a:t>
            </a:r>
          </a:p>
          <a:p>
            <a:pPr lvl="1" eaLnBrk="1" hangingPunct="1"/>
            <a:r>
              <a:rPr lang="en-AU" sz="2000" dirty="0" smtClean="0">
                <a:cs typeface="Times New Roman" pitchFamily="18" charset="0"/>
              </a:rPr>
              <a:t>Does not cover ideas, concepts, styles, techniques, slogans</a:t>
            </a:r>
          </a:p>
          <a:p>
            <a:pPr lvl="1" eaLnBrk="1" hangingPunct="1"/>
            <a:r>
              <a:rPr lang="en-US" sz="2000" dirty="0" smtClean="0">
                <a:cs typeface="Times New Roman" pitchFamily="18" charset="0"/>
              </a:rPr>
              <a:t>Copyright infringed if materials is used without permission</a:t>
            </a:r>
          </a:p>
          <a:p>
            <a:pPr lvl="1" eaLnBrk="1" hangingPunct="1"/>
            <a:r>
              <a:rPr lang="en-US" sz="2000" dirty="0" smtClean="0">
                <a:cs typeface="Times New Roman" pitchFamily="18" charset="0"/>
              </a:rPr>
              <a:t>Updated to cover work published electronically; work produced, stored or transmitted digitally</a:t>
            </a:r>
          </a:p>
          <a:p>
            <a:pPr lvl="1" eaLnBrk="1" hangingPunct="1"/>
            <a:r>
              <a:rPr lang="en-US" sz="2000" dirty="0" smtClean="0">
                <a:cs typeface="Times New Roman" pitchFamily="18" charset="0"/>
              </a:rPr>
              <a:t>Copyright applies for the life of the creator plus 70 years</a:t>
            </a:r>
          </a:p>
          <a:p>
            <a:pPr eaLnBrk="1" hangingPunct="1">
              <a:buFontTx/>
              <a:buNone/>
            </a:pPr>
            <a:endParaRPr lang="en-AU" sz="2800" dirty="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AU" sz="4000" smtClean="0"/>
              <a:t>Copyright Act 1968; Copyright Amendment (Digital Agenda) Act 2000, contd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800" dirty="0" smtClean="0">
                <a:cs typeface="Times New Roman" pitchFamily="18" charset="0"/>
              </a:rPr>
              <a:t>Who Owns Copyright</a:t>
            </a:r>
          </a:p>
          <a:p>
            <a:pPr lvl="1" eaLnBrk="1" hangingPunct="1">
              <a:lnSpc>
                <a:spcPct val="80000"/>
              </a:lnSpc>
            </a:pPr>
            <a:r>
              <a:rPr lang="en-AU" sz="2400" dirty="0" smtClean="0">
                <a:cs typeface="Times New Roman" pitchFamily="18" charset="0"/>
              </a:rPr>
              <a:t>General rule is that the creator of the item is 1st owner</a:t>
            </a:r>
          </a:p>
          <a:p>
            <a:pPr lvl="1" eaLnBrk="1" hangingPunct="1">
              <a:lnSpc>
                <a:spcPct val="80000"/>
              </a:lnSpc>
            </a:pPr>
            <a:r>
              <a:rPr lang="en-AU" sz="2400" dirty="0" smtClean="0">
                <a:cs typeface="Times New Roman" pitchFamily="18" charset="0"/>
              </a:rPr>
              <a:t>The right can be varied by agreement but there are some significant exclusions</a:t>
            </a:r>
          </a:p>
          <a:p>
            <a:pPr lvl="1" eaLnBrk="1" hangingPunct="1">
              <a:lnSpc>
                <a:spcPct val="80000"/>
              </a:lnSpc>
            </a:pPr>
            <a:r>
              <a:rPr lang="en-AU" sz="2400" dirty="0" smtClean="0">
                <a:cs typeface="Times New Roman" pitchFamily="18" charset="0"/>
              </a:rPr>
              <a:t>When the work is made by an employee in the course of employment and as a part of the employee’s usual duties then the 1st owner of copyright is the employer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400" dirty="0" smtClean="0">
                <a:cs typeface="Times New Roman" pitchFamily="18" charset="0"/>
              </a:rPr>
              <a:t>This includes programs/websites/docs. etc. written by employee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400" dirty="0" smtClean="0">
                <a:cs typeface="Times New Roman" pitchFamily="18" charset="0"/>
              </a:rPr>
              <a:t>Doesn’t include if written in freelance or contract arrangement</a:t>
            </a:r>
          </a:p>
          <a:p>
            <a:pPr lvl="1" eaLnBrk="1" hangingPunct="1">
              <a:lnSpc>
                <a:spcPct val="80000"/>
              </a:lnSpc>
            </a:pPr>
            <a:endParaRPr lang="en-US" sz="2400" dirty="0" smtClean="0">
              <a:cs typeface="Times New Roman" pitchFamily="18" charset="0"/>
            </a:endParaRPr>
          </a:p>
          <a:p>
            <a:pPr eaLnBrk="1" hangingPunct="1"/>
            <a:endParaRPr lang="en-AU" dirty="0" smtClean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smtClean="0"/>
              <a:t>Copyright Act Contd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Exceptions where permission from copyright owner is not required: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Making a backup copy of computer program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Can lend a legitimate copy of a game to someone to play but it is illegal to play an infringing copy; (b/c reproduced)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Can make copies of works purchased and transfer them into other formats for personal use, </a:t>
            </a:r>
            <a:r>
              <a:rPr lang="en-US" sz="2400" dirty="0" err="1" smtClean="0">
                <a:cs typeface="Times New Roman" pitchFamily="18" charset="0"/>
              </a:rPr>
              <a:t>eg</a:t>
            </a:r>
            <a:r>
              <a:rPr lang="en-US" sz="2400" dirty="0" smtClean="0">
                <a:cs typeface="Times New Roman" pitchFamily="18" charset="0"/>
              </a:rPr>
              <a:t>. From CD to a MP3 format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Government use “for the services of government”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Can access some legitimate copyright material, such as time-shift recordings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Penalties: Fines up to $93500 for an individual  and/or 5 yrs jail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An </a:t>
            </a:r>
            <a:r>
              <a:rPr lang="en-US" sz="2400" dirty="0" err="1" smtClean="0">
                <a:cs typeface="Times New Roman" pitchFamily="18" charset="0"/>
              </a:rPr>
              <a:t>organisation</a:t>
            </a:r>
            <a:r>
              <a:rPr lang="en-US" sz="2400" dirty="0" smtClean="0">
                <a:cs typeface="Times New Roman" pitchFamily="18" charset="0"/>
              </a:rPr>
              <a:t> may face up to 5 times the individual amount</a:t>
            </a:r>
          </a:p>
          <a:p>
            <a:pPr eaLnBrk="1" hangingPunct="1"/>
            <a:endParaRPr lang="en-AU" dirty="0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Charter of Human Rights and Responsibilities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Australia supports and accepts United Nations human rights principles.</a:t>
            </a:r>
          </a:p>
          <a:p>
            <a:r>
              <a:rPr lang="en-AU" dirty="0" smtClean="0"/>
              <a:t>Victorian legislation provides protection of rights such as:</a:t>
            </a:r>
          </a:p>
          <a:p>
            <a:r>
              <a:rPr lang="en-AU" dirty="0" smtClean="0"/>
              <a:t>Freedom of expression</a:t>
            </a:r>
          </a:p>
          <a:p>
            <a:r>
              <a:rPr lang="en-AU" dirty="0" smtClean="0"/>
              <a:t>Privacy and reputation</a:t>
            </a:r>
          </a:p>
          <a:p>
            <a:r>
              <a:rPr lang="en-AU" dirty="0" smtClean="0"/>
              <a:t>Freedom of thought, conscience, religion and belief</a:t>
            </a:r>
            <a:endParaRPr lang="en-AU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Spam Act 2003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AU" dirty="0" smtClean="0"/>
              <a:t>Spamming: posting undesirable messages to newsgroups and mailing lists or sending unsolicited email indiscriminately to promote a product or service, junk mail.</a:t>
            </a:r>
          </a:p>
          <a:p>
            <a:r>
              <a:rPr lang="en-AU" dirty="0" smtClean="0"/>
              <a:t>Spamming involves costs to businesses and end users; obstructing legitimate business activities</a:t>
            </a:r>
          </a:p>
          <a:p>
            <a:r>
              <a:rPr lang="en-AU" dirty="0" smtClean="0"/>
              <a:t>Spam Act promotes responsible use of sending commercial electronic messages and send must identify themselves; must have the recipient’s consent and also provide the recipient with a method to unsubscribe if they wish</a:t>
            </a:r>
          </a:p>
          <a:p>
            <a:r>
              <a:rPr lang="en-AU" dirty="0" smtClean="0"/>
              <a:t>Spam Act covers only commercial messages; sent using electronic applications, </a:t>
            </a:r>
            <a:r>
              <a:rPr lang="en-AU" dirty="0" err="1" smtClean="0"/>
              <a:t>eg</a:t>
            </a:r>
            <a:r>
              <a:rPr lang="en-AU" dirty="0" smtClean="0"/>
              <a:t>. email; SMS, MMS and </a:t>
            </a:r>
            <a:r>
              <a:rPr lang="en-AU" dirty="0" err="1" smtClean="0"/>
              <a:t>iM</a:t>
            </a:r>
            <a:r>
              <a:rPr lang="en-AU" smtClean="0"/>
              <a:t>.</a:t>
            </a:r>
            <a:endParaRPr lang="en-AU" dirty="0" smtClean="0"/>
          </a:p>
          <a:p>
            <a:r>
              <a:rPr lang="en-AU" dirty="0" smtClean="0"/>
              <a:t>Spam Act doesn’t cover non-electronic messages, </a:t>
            </a:r>
            <a:r>
              <a:rPr lang="en-AU" dirty="0" err="1" smtClean="0"/>
              <a:t>eg</a:t>
            </a:r>
            <a:r>
              <a:rPr lang="en-AU" dirty="0" smtClean="0"/>
              <a:t>. ordinary mail or voice-to-voice telemarketing</a:t>
            </a:r>
          </a:p>
          <a:p>
            <a:r>
              <a:rPr lang="en-AU" dirty="0" smtClean="0"/>
              <a:t>Penalties: a business in breach, up to $220000; or if breach again, up to $1.1 m.</a:t>
            </a:r>
            <a:endParaRPr lang="en-A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Importance of data and information to organisations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AU" dirty="0"/>
              <a:t>Qualities of </a:t>
            </a:r>
            <a:r>
              <a:rPr lang="en-AU" dirty="0" smtClean="0"/>
              <a:t>information:</a:t>
            </a:r>
            <a:endParaRPr lang="en-AU" dirty="0"/>
          </a:p>
          <a:p>
            <a:pPr lvl="1"/>
            <a:r>
              <a:rPr lang="en-AU" dirty="0" smtClean="0"/>
              <a:t>Completeness</a:t>
            </a:r>
            <a:endParaRPr lang="en-AU" dirty="0"/>
          </a:p>
          <a:p>
            <a:pPr lvl="1"/>
            <a:r>
              <a:rPr lang="en-AU" dirty="0"/>
              <a:t>Timeliness</a:t>
            </a:r>
          </a:p>
          <a:p>
            <a:pPr lvl="1"/>
            <a:r>
              <a:rPr lang="en-AU" dirty="0"/>
              <a:t>Accuracy</a:t>
            </a:r>
          </a:p>
          <a:p>
            <a:pPr lvl="1"/>
            <a:r>
              <a:rPr lang="en-AU" dirty="0"/>
              <a:t>Unbiasedness</a:t>
            </a:r>
          </a:p>
          <a:p>
            <a:pPr lvl="1"/>
            <a:r>
              <a:rPr lang="en-AU" dirty="0" smtClean="0"/>
              <a:t>Clarity</a:t>
            </a:r>
          </a:p>
          <a:p>
            <a:r>
              <a:rPr lang="en-AU" dirty="0" smtClean="0"/>
              <a:t>Organisational goals explain how an organisation intends to go about achieving its mission</a:t>
            </a:r>
          </a:p>
          <a:p>
            <a:r>
              <a:rPr lang="en-AU" dirty="0" smtClean="0"/>
              <a:t>The system goal explains the specific role of the information system in achieving the organisational goal.</a:t>
            </a:r>
            <a:endParaRPr lang="en-AU" dirty="0"/>
          </a:p>
          <a:p>
            <a:endParaRPr lang="en-A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AU" sz="4000" smtClean="0"/>
              <a:t>Storage, Communication &amp; Disposal of information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AU" b="1" smtClean="0">
                <a:cs typeface="Times New Roman" pitchFamily="18" charset="0"/>
              </a:rPr>
              <a:t>Legal obligations of an organization when</a:t>
            </a:r>
            <a:r>
              <a:rPr lang="en-US" b="1" smtClean="0">
                <a:cs typeface="Times New Roman" pitchFamily="18" charset="0"/>
              </a:rPr>
              <a:t>:</a:t>
            </a:r>
          </a:p>
          <a:p>
            <a:pPr eaLnBrk="1" hangingPunct="1">
              <a:lnSpc>
                <a:spcPct val="90000"/>
              </a:lnSpc>
            </a:pPr>
            <a:r>
              <a:rPr lang="en-AU" b="1" smtClean="0">
                <a:cs typeface="Times New Roman" pitchFamily="18" charset="0"/>
              </a:rPr>
              <a:t> storing, </a:t>
            </a:r>
            <a:endParaRPr lang="en-US" b="1" smtClean="0">
              <a:cs typeface="Times New Roman" pitchFamily="18" charset="0"/>
            </a:endParaRPr>
          </a:p>
          <a:p>
            <a:pPr eaLnBrk="1" hangingPunct="1">
              <a:lnSpc>
                <a:spcPct val="90000"/>
              </a:lnSpc>
            </a:pPr>
            <a:r>
              <a:rPr lang="en-AU" b="1" smtClean="0">
                <a:cs typeface="Times New Roman" pitchFamily="18" charset="0"/>
              </a:rPr>
              <a:t>communicating </a:t>
            </a:r>
            <a:endParaRPr lang="en-US" b="1" smtClean="0">
              <a:cs typeface="Times New Roman" pitchFamily="18" charset="0"/>
            </a:endParaRPr>
          </a:p>
          <a:p>
            <a:pPr eaLnBrk="1" hangingPunct="1">
              <a:lnSpc>
                <a:spcPct val="90000"/>
              </a:lnSpc>
            </a:pPr>
            <a:r>
              <a:rPr lang="en-AU" b="1" smtClean="0">
                <a:cs typeface="Times New Roman" pitchFamily="18" charset="0"/>
              </a:rPr>
              <a:t>and disposing of data and information </a:t>
            </a:r>
            <a:endParaRPr lang="en-US" b="1" smtClean="0">
              <a:cs typeface="Times New Roman" pitchFamily="18" charset="0"/>
            </a:endParaRP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A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AU" smtClean="0">
                <a:cs typeface="Times New Roman" pitchFamily="18" charset="0"/>
              </a:rPr>
              <a:t>Information Privacy?</a:t>
            </a:r>
            <a:endParaRPr lang="en-US" smtClean="0">
              <a:cs typeface="Times New Roman" pitchFamily="18" charset="0"/>
            </a:endParaRP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800" smtClean="0">
                <a:cs typeface="Times New Roman" pitchFamily="18" charset="0"/>
              </a:rPr>
              <a:t>The rights of individuals or organisations to disallow or restrict the use of information about them</a:t>
            </a:r>
          </a:p>
          <a:p>
            <a:pPr eaLnBrk="1" hangingPunct="1">
              <a:lnSpc>
                <a:spcPct val="90000"/>
              </a:lnSpc>
            </a:pPr>
            <a:r>
              <a:rPr lang="en-US" sz="2800" smtClean="0">
                <a:cs typeface="Times New Roman" pitchFamily="18" charset="0"/>
              </a:rPr>
              <a:t>It has become more important due to the large amounts of personal data now being stored which has increased the potential for unauthorised use.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US" smtClean="0">
                <a:cs typeface="Times New Roman" pitchFamily="18" charset="0"/>
              </a:rPr>
              <a:t>Legislation: The Privacy Act 1988 (1)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28596" y="1285860"/>
            <a:ext cx="8429684" cy="5357850"/>
          </a:xfrm>
        </p:spPr>
        <p:txBody>
          <a:bodyPr>
            <a:normAutofit fontScale="77500" lnSpcReduction="20000"/>
          </a:bodyPr>
          <a:lstStyle/>
          <a:p>
            <a:pPr eaLnBrk="1" hangingPunct="1"/>
            <a:r>
              <a:rPr lang="en-US" dirty="0" smtClean="0">
                <a:cs typeface="Times New Roman" pitchFamily="18" charset="0"/>
              </a:rPr>
              <a:t> Act applies to Federal Government departments  &amp; private companies with a turnover of more than $3million; can’t give private information to anyone else.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Doesn’t apply to a health service or storage of health records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Act applies to both electronic &amp; manual forms of data gathering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Act extends to workplace email</a:t>
            </a: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Websites must display a privacy policy as do employers</a:t>
            </a:r>
          </a:p>
          <a:p>
            <a:pPr eaLnBrk="1" hangingPunct="1"/>
            <a:endParaRPr lang="en-US" dirty="0" smtClean="0"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cs typeface="Times New Roman" pitchFamily="18" charset="0"/>
              </a:rPr>
              <a:t>Key Principles: 11 key principles which can be </a:t>
            </a:r>
            <a:r>
              <a:rPr lang="en-US" dirty="0" err="1" smtClean="0">
                <a:cs typeface="Times New Roman" pitchFamily="18" charset="0"/>
              </a:rPr>
              <a:t>summarised</a:t>
            </a:r>
            <a:r>
              <a:rPr lang="en-US" dirty="0" smtClean="0">
                <a:cs typeface="Times New Roman" pitchFamily="18" charset="0"/>
              </a:rPr>
              <a:t>:</a:t>
            </a:r>
          </a:p>
          <a:p>
            <a:pPr lvl="1" eaLnBrk="1" hangingPunct="1"/>
            <a:r>
              <a:rPr lang="en-AU" dirty="0" smtClean="0">
                <a:cs typeface="Times New Roman" pitchFamily="18" charset="0"/>
              </a:rPr>
              <a:t>Data collection: information is collected in a manner that is lawful and those providing the information are informed as to the intended use of the information</a:t>
            </a:r>
          </a:p>
          <a:p>
            <a:pPr lvl="1" eaLnBrk="1" hangingPunct="1"/>
            <a:endParaRPr lang="en-US" dirty="0" smtClean="0"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imes New Roman" pitchFamily="18" charset="0"/>
              </a:rPr>
              <a:t>The Privacy Act 1988 (2)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AU" sz="2800" i="1" smtClean="0">
                <a:cs typeface="Times New Roman" pitchFamily="18" charset="0"/>
              </a:rPr>
              <a:t>Data Processing, storage &amp; maintenance:</a:t>
            </a:r>
          </a:p>
          <a:p>
            <a:pPr lvl="1" eaLnBrk="1" hangingPunct="1"/>
            <a:r>
              <a:rPr lang="en-AU" sz="2400" smtClean="0">
                <a:cs typeface="Times New Roman" pitchFamily="18" charset="0"/>
              </a:rPr>
              <a:t>Agencies have an obligation to ensure that information is accurate, up to date and complete</a:t>
            </a:r>
          </a:p>
          <a:p>
            <a:pPr lvl="1" eaLnBrk="1" hangingPunct="1"/>
            <a:r>
              <a:rPr lang="en-AU" sz="2400" smtClean="0">
                <a:cs typeface="Times New Roman" pitchFamily="18" charset="0"/>
              </a:rPr>
              <a:t>Individuals can access their own records and request alterations</a:t>
            </a:r>
          </a:p>
          <a:p>
            <a:pPr lvl="1" eaLnBrk="1" hangingPunct="1"/>
            <a:r>
              <a:rPr lang="en-AU" sz="2400" smtClean="0">
                <a:cs typeface="Times New Roman" pitchFamily="18" charset="0"/>
              </a:rPr>
              <a:t>Information that is stored is secure and has access restricted to those who have legitimate purposes</a:t>
            </a:r>
          </a:p>
          <a:p>
            <a:pPr lvl="1" eaLnBrk="1" hangingPunct="1"/>
            <a:r>
              <a:rPr lang="en-AU" sz="2400" smtClean="0">
                <a:cs typeface="Times New Roman" pitchFamily="18" charset="0"/>
              </a:rPr>
              <a:t>And is only kept for a time frame that is reasonable in the context of the purpose the data was collected for </a:t>
            </a:r>
            <a:endParaRPr lang="en-US" sz="2400" smtClean="0"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imes New Roman" pitchFamily="18" charset="0"/>
              </a:rPr>
              <a:t>The Privacy Act 1988 (3)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AU" sz="2800" i="1" smtClean="0">
                <a:cs typeface="Times New Roman" pitchFamily="18" charset="0"/>
              </a:rPr>
              <a:t>Data Use:</a:t>
            </a:r>
          </a:p>
          <a:p>
            <a:pPr lvl="1" eaLnBrk="1" hangingPunct="1"/>
            <a:r>
              <a:rPr lang="en-US" sz="2400" smtClean="0">
                <a:cs typeface="Times New Roman" pitchFamily="18" charset="0"/>
              </a:rPr>
              <a:t>Data can only be used for the purpose it was collected</a:t>
            </a:r>
          </a:p>
          <a:p>
            <a:pPr lvl="1" eaLnBrk="1" hangingPunct="1"/>
            <a:r>
              <a:rPr lang="en-US" sz="2400" smtClean="0">
                <a:cs typeface="Times New Roman" pitchFamily="18" charset="0"/>
              </a:rPr>
              <a:t>Any other use must be accompanied by the consent of the individual it was collected from</a:t>
            </a:r>
          </a:p>
          <a:p>
            <a:pPr lvl="1" eaLnBrk="1" hangingPunct="1"/>
            <a:r>
              <a:rPr lang="en-US" sz="2400" smtClean="0">
                <a:cs typeface="Times New Roman" pitchFamily="18" charset="0"/>
              </a:rPr>
              <a:t>Unless there is threat to life or health or in the enforcement of the law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smtClean="0">
                <a:cs typeface="Times New Roman" pitchFamily="18" charset="0"/>
              </a:rPr>
              <a:t>The Information Privacy Act (Vic)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dirty="0" smtClean="0">
                <a:cs typeface="Times New Roman" pitchFamily="18" charset="0"/>
              </a:rPr>
              <a:t>The Act provides the same protection as the Privacy Act 1988; based on set of 10 principles</a:t>
            </a:r>
          </a:p>
          <a:p>
            <a:pPr eaLnBrk="1" hangingPunct="1">
              <a:lnSpc>
                <a:spcPct val="90000"/>
              </a:lnSpc>
            </a:pPr>
            <a:r>
              <a:rPr lang="en-US" dirty="0" smtClean="0">
                <a:cs typeface="Times New Roman" pitchFamily="18" charset="0"/>
              </a:rPr>
              <a:t>The Privacy Act 1988 deals with Comm. Govt. Agencies &amp; Private org.</a:t>
            </a:r>
          </a:p>
          <a:p>
            <a:pPr eaLnBrk="1" hangingPunct="1">
              <a:lnSpc>
                <a:spcPct val="90000"/>
              </a:lnSpc>
            </a:pPr>
            <a:r>
              <a:rPr lang="en-US" dirty="0" smtClean="0">
                <a:cs typeface="Times New Roman" pitchFamily="18" charset="0"/>
              </a:rPr>
              <a:t>The Information Privacy Act (Vic) deals with the </a:t>
            </a:r>
            <a:r>
              <a:rPr lang="en-US" dirty="0" err="1" smtClean="0">
                <a:cs typeface="Times New Roman" pitchFamily="18" charset="0"/>
              </a:rPr>
              <a:t>Vict</a:t>
            </a:r>
            <a:r>
              <a:rPr lang="en-US" dirty="0" smtClean="0">
                <a:cs typeface="Times New Roman" pitchFamily="18" charset="0"/>
              </a:rPr>
              <a:t>. Govt. departments, Agencies &amp; their sub contractors as well as </a:t>
            </a:r>
            <a:r>
              <a:rPr lang="en-US" dirty="0" err="1" smtClean="0">
                <a:cs typeface="Times New Roman" pitchFamily="18" charset="0"/>
              </a:rPr>
              <a:t>Vict</a:t>
            </a:r>
            <a:r>
              <a:rPr lang="en-US" dirty="0" smtClean="0">
                <a:cs typeface="Times New Roman" pitchFamily="18" charset="0"/>
              </a:rPr>
              <a:t>. Local govt. bodies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smtClean="0">
                <a:cs typeface="Times New Roman" pitchFamily="18" charset="0"/>
              </a:rPr>
              <a:t>The Information Privacy Act (Vic) (2)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If the </a:t>
            </a:r>
            <a:r>
              <a:rPr lang="en-US" sz="2400" dirty="0" err="1" smtClean="0">
                <a:cs typeface="Times New Roman" pitchFamily="18" charset="0"/>
              </a:rPr>
              <a:t>organisation</a:t>
            </a:r>
            <a:r>
              <a:rPr lang="en-US" sz="2400" dirty="0" smtClean="0">
                <a:cs typeface="Times New Roman" pitchFamily="18" charset="0"/>
              </a:rPr>
              <a:t> in question is a </a:t>
            </a:r>
            <a:r>
              <a:rPr lang="en-US" sz="2400" dirty="0" err="1" smtClean="0">
                <a:cs typeface="Times New Roman" pitchFamily="18" charset="0"/>
              </a:rPr>
              <a:t>Vict</a:t>
            </a:r>
            <a:r>
              <a:rPr lang="en-US" sz="2400" dirty="0" smtClean="0">
                <a:cs typeface="Times New Roman" pitchFamily="18" charset="0"/>
              </a:rPr>
              <a:t>. Govt. Agency, local council or a sub contractor of them, then they will be covered by the Act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All other </a:t>
            </a:r>
            <a:r>
              <a:rPr lang="en-US" sz="2400" dirty="0" err="1" smtClean="0">
                <a:cs typeface="Times New Roman" pitchFamily="18" charset="0"/>
              </a:rPr>
              <a:t>organisations</a:t>
            </a:r>
            <a:r>
              <a:rPr lang="en-US" sz="2400" dirty="0" smtClean="0">
                <a:cs typeface="Times New Roman" pitchFamily="18" charset="0"/>
              </a:rPr>
              <a:t> are covered by the Comm. Act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A function of the Act is to establish the office of the Victorian Privacy Commissioner to oversee the compliance with the act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dirty="0" smtClean="0">
                <a:cs typeface="Times New Roman" pitchFamily="18" charset="0"/>
              </a:rPr>
              <a:t>Penalties: compliance notice issued to </a:t>
            </a:r>
            <a:r>
              <a:rPr lang="en-US" sz="2400" dirty="0" err="1" smtClean="0">
                <a:cs typeface="Times New Roman" pitchFamily="18" charset="0"/>
              </a:rPr>
              <a:t>organisations</a:t>
            </a:r>
            <a:r>
              <a:rPr lang="en-US" sz="2400" dirty="0" smtClean="0">
                <a:cs typeface="Times New Roman" pitchFamily="18" charset="0"/>
              </a:rPr>
              <a:t>; maximum penalties, $100,000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</TotalTime>
  <Words>1244</Words>
  <Application>Microsoft Office PowerPoint</Application>
  <PresentationFormat>On-screen Show (4:3)</PresentationFormat>
  <Paragraphs>99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Information Management</vt:lpstr>
      <vt:lpstr>Importance of data and information to organisations</vt:lpstr>
      <vt:lpstr>Storage, Communication &amp; Disposal of information</vt:lpstr>
      <vt:lpstr>Information Privacy?</vt:lpstr>
      <vt:lpstr>Legislation: The Privacy Act 1988 (1)</vt:lpstr>
      <vt:lpstr>The Privacy Act 1988 (2)</vt:lpstr>
      <vt:lpstr>The Privacy Act 1988 (3)</vt:lpstr>
      <vt:lpstr>The Information Privacy Act (Vic)</vt:lpstr>
      <vt:lpstr>The Information Privacy Act (Vic) (2)</vt:lpstr>
      <vt:lpstr>The Health Records Act 2001 (Vic)</vt:lpstr>
      <vt:lpstr>The Health Records Act 2001 (Vic) (2)</vt:lpstr>
      <vt:lpstr>Copyright Act 1968; Copyright Amendment (Digital Agenda) Act 2000, Copyright Amendment Act 2006 &amp; Australia-United States Free Trade Agreement, (AUSFTA).</vt:lpstr>
      <vt:lpstr>Copyright Act 1968; Copyright Amendment (Digital Agenda) Act 2000, contd</vt:lpstr>
      <vt:lpstr>Copyright Act Contd</vt:lpstr>
      <vt:lpstr>Charter of Human Rights and Responsibilities</vt:lpstr>
      <vt:lpstr>Spam Act 2003</vt:lpstr>
    </vt:vector>
  </TitlesOfParts>
  <Company>Department of Education and Early Childhood Developm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Information Management</dc:title>
  <dc:creator>01421606</dc:creator>
  <cp:lastModifiedBy>01421606</cp:lastModifiedBy>
  <cp:revision>12</cp:revision>
  <dcterms:created xsi:type="dcterms:W3CDTF">2011-07-05T06:47:38Z</dcterms:created>
  <dcterms:modified xsi:type="dcterms:W3CDTF">2011-08-05T02:37:58Z</dcterms:modified>
</cp:coreProperties>
</file>

<file path=docProps/thumbnail.jpeg>
</file>